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256" r:id="rId3"/>
    <p:sldId id="289" r:id="rId4"/>
    <p:sldId id="257" r:id="rId5"/>
    <p:sldId id="270" r:id="rId6"/>
    <p:sldId id="350" r:id="rId7"/>
    <p:sldId id="258" r:id="rId8"/>
    <p:sldId id="311" r:id="rId9"/>
    <p:sldId id="259" r:id="rId10"/>
    <p:sldId id="347" r:id="rId11"/>
    <p:sldId id="290" r:id="rId12"/>
    <p:sldId id="260" r:id="rId13"/>
    <p:sldId id="291" r:id="rId14"/>
    <p:sldId id="261" r:id="rId15"/>
    <p:sldId id="312" r:id="rId16"/>
    <p:sldId id="292" r:id="rId17"/>
    <p:sldId id="329" r:id="rId18"/>
    <p:sldId id="262" r:id="rId19"/>
    <p:sldId id="293" r:id="rId20"/>
    <p:sldId id="330" r:id="rId21"/>
    <p:sldId id="263" r:id="rId22"/>
    <p:sldId id="294" r:id="rId23"/>
    <p:sldId id="264" r:id="rId24"/>
    <p:sldId id="295" r:id="rId25"/>
    <p:sldId id="265" r:id="rId26"/>
    <p:sldId id="296" r:id="rId27"/>
    <p:sldId id="266" r:id="rId28"/>
    <p:sldId id="267" r:id="rId29"/>
    <p:sldId id="352" r:id="rId30"/>
    <p:sldId id="353" r:id="rId31"/>
    <p:sldId id="268" r:id="rId32"/>
    <p:sldId id="313" r:id="rId33"/>
    <p:sldId id="348" r:id="rId34"/>
    <p:sldId id="269" r:id="rId35"/>
    <p:sldId id="349" r:id="rId36"/>
    <p:sldId id="354" r:id="rId37"/>
    <p:sldId id="35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576" autoAdjust="0"/>
  </p:normalViewPr>
  <p:slideViewPr>
    <p:cSldViewPr>
      <p:cViewPr>
        <p:scale>
          <a:sx n="80" d="100"/>
          <a:sy n="80" d="100"/>
        </p:scale>
        <p:origin x="-166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21AE-F0EB-49DB-97E0-5483A77CD9AB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7176-2C1B-4394-BED1-375864270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133600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lang="en-US" sz="2000" b="1" u="sng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INSTITUTE OF TECHNOLOGY AND ENGEENIRING </a:t>
            </a:r>
            <a:r>
              <a:rPr lang="en-US" sz="2000" dirty="0" smtClean="0">
                <a:ea typeface="Calibri" pitchFamily="34" charset="0"/>
                <a:cs typeface="Arial" charset="0"/>
              </a:rPr>
              <a:t/>
            </a:r>
            <a:br>
              <a:rPr lang="en-US" sz="2000" dirty="0" smtClean="0">
                <a:ea typeface="Calibri" pitchFamily="34" charset="0"/>
                <a:cs typeface="Arial" charset="0"/>
              </a:rPr>
            </a:br>
            <a: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RESEARCH</a:t>
            </a:r>
            <a:b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u="sng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Ahmedabad</a:t>
            </a:r>
            <a: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000" b="1" u="sng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B.E (3rd Semester)-Civil-Shift 2</a:t>
            </a: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r>
              <a:rPr lang="en-US" sz="20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December-2014</a:t>
            </a:r>
            <a:br>
              <a:rPr lang="en-US" sz="20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</a:br>
            <a:r>
              <a:rPr lang="en-US" sz="2000" b="1" dirty="0" smtClean="0">
                <a:latin typeface="Cambria" pitchFamily="18" charset="0"/>
                <a:cs typeface="Arial" charset="0"/>
              </a:rPr>
              <a:t>Group-3</a:t>
            </a: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781800" cy="2590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Shah </a:t>
            </a:r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Disha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R.(T-13CL247)</a:t>
            </a:r>
          </a:p>
          <a:p>
            <a:pPr algn="l"/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Gosai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Beran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M.(T-13CL207)</a:t>
            </a:r>
          </a:p>
          <a:p>
            <a:pPr algn="l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Chavda </a:t>
            </a:r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Hetal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N.(T-13CL203)</a:t>
            </a:r>
          </a:p>
          <a:p>
            <a:pPr algn="l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Patel </a:t>
            </a:r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Keval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K.(T-13CL223)</a:t>
            </a:r>
          </a:p>
          <a:p>
            <a:pPr algn="l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Patel </a:t>
            </a:r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Tejasvini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D.(T-13CL225)</a:t>
            </a:r>
          </a:p>
          <a:p>
            <a:pPr algn="l"/>
            <a:endParaRPr lang="en-US" dirty="0"/>
          </a:p>
        </p:txBody>
      </p:sp>
      <p:pic>
        <p:nvPicPr>
          <p:cNvPr id="4" name="Picture 1" descr="TC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81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Plane Table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776870" cy="2895600"/>
          </a:xfrm>
          <a:prstGeom prst="rect">
            <a:avLst/>
          </a:prstGeom>
          <a:noFill/>
          <a:ln>
            <a:noFill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86200" cy="2971800"/>
          </a:xfrm>
          <a:prstGeom prst="rect">
            <a:avLst/>
          </a:prstGeom>
          <a:noFill/>
          <a:ln>
            <a:noFill/>
          </a:ln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1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Plane Table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photo2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239000" cy="48768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plane table is mounted on a tripod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tripod is generally of open frame type, combined rigidity with lightness. The tripod may be made to fold for convenience of transportation.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Tripod is provided with three foot screws at its top for leveling of the plane table.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Tripod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Tripod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IMG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696200" cy="5029200"/>
          </a:xfrm>
          <a:prstGeom prst="rect">
            <a:avLst/>
          </a:prstGeom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Alidade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alidade is useful for establishing a line of sight.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Types of alidade are used.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alidade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Telescopic alidade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$T2eC16hHJGUFFh1bIIu0BRrnGrB!kw~~60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05200"/>
            <a:ext cx="3657600" cy="30480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Simple Alidade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used for ordinary work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generally consists of a gun metal or wooden rule with two vertical vanes at the ends.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eye-vane is provided with a narrow slit while the object vane is open and carries a horse hair. Both the slits, thus provide a definite line of sight which can be made to pass through the object to be sighted</a:t>
            </a:r>
          </a:p>
          <a:p>
            <a:endParaRPr lang="en-IN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Simple Alidade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0178" name="Picture 2" descr="http://gallery.usgs.gov/images/07_20_2009/f3Al15Occ7_07_20_2009/medium/000629000631-Alid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77200" cy="47244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Simple Alidade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To draw the rays, one of the edge of alidade is beveled and this perfectly smooth working edge is known as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fiducially edge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fiducially edge is graduated to facilitate the plotting of distances to a scale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Telescopic Alidade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telescopic alidade is used when it is required to take inclined sights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essentially consists of a small telescope with a level tube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and graduated arc mounted on horizontal axis.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gives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higher accuracy and more range of sights.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Telescopic Alidade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02" name="Picture 2" descr="http://www.surveyantiques.com/gallery/gurley/alidade_530512/gurley_alida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96200" cy="45720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imimg.com/data2/AR/XU/MY-608964/3plane-table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Plane Table Survey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Telescopic Alidade</a:t>
            </a:r>
            <a:endParaRPr lang="en-IN" dirty="0"/>
          </a:p>
        </p:txBody>
      </p:sp>
      <p:pic>
        <p:nvPicPr>
          <p:cNvPr id="117762" name="Picture 2" descr="G:\Area &amp; Volume\ke-alid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3800" cy="49530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Accessories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Trough Compass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trough compass is required for drawing the line showing magnetic meridian on the paper.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It is used to orient the table to the magnetic meridian.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When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freely suspended needle shows 0</a:t>
            </a:r>
            <a:r>
              <a:rPr lang="en-US" b="1" baseline="30000" dirty="0" smtClean="0">
                <a:latin typeface="Andalus" pitchFamily="18" charset="-78"/>
                <a:cs typeface="Andalus" pitchFamily="18" charset="-78"/>
              </a:rPr>
              <a:t>0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 at each end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a line is drawn on the drawing paper which represents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magnetic north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Trough Compass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Colonial PT CompassHI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810000" cy="27432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76600"/>
            <a:ext cx="3886200" cy="2971800"/>
          </a:xfrm>
          <a:prstGeom prst="rect">
            <a:avLst/>
          </a:prstGeom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Spirit Level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Spirit Level is used for ascertaining If the table is properly level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Table is leveled by placing the level on the board in two positions at right angles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and getting the bubble central in both positions.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DetalleNivelDeBurbu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343400"/>
            <a:ext cx="2971800" cy="222885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Spirit Level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tiefelmayer_engineers_spirit_le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543800" cy="48768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U-Fork With Plumb bob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b="1" dirty="0" smtClean="0">
                <a:latin typeface="Andalus" pitchFamily="18" charset="-78"/>
                <a:cs typeface="Andalus" pitchFamily="18" charset="-78"/>
              </a:rPr>
              <a:t>U-fork with plumb bob is used for centering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table over the point or station occupied by the plane table when the plotted position of that point is already on the sheet.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Also, in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beginning of the work, it is used for transferring the ground point on the sheet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U-Fork With Plumb Bob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4276" name="Picture 4" descr="http://www.rv7plane.com/wings/wings/wings_files/page4_blog_entry19-wings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505200" cy="2535677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801" name="Picture 1" descr="G:\Area &amp; Volume\96_plumb bo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16" y="1600200"/>
            <a:ext cx="4553384" cy="45720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802" name="Picture 2" descr="G:\Area &amp; Volume\Plumb_B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86200"/>
            <a:ext cx="3505200" cy="26670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Water Proof Cover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umbrella is used to protect the drawing paper from rain.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urvey-umbrella-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743200"/>
            <a:ext cx="3952875" cy="35052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gompels.co.uk/images/P/89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2971800" cy="2590800"/>
          </a:xfrm>
          <a:prstGeom prst="rect">
            <a:avLst/>
          </a:prstGeom>
          <a:noFill/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Drawing Paper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Drawing paper is used for plotting the ground details.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2.bp.blogspot.com/_sRqQHRsvmuk/S_-TWZSnyQI/AAAAAAAAAdw/0nBD05bS8j0/s1600/piece+of+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3048000" cy="4114800"/>
          </a:xfrm>
          <a:prstGeom prst="rect">
            <a:avLst/>
          </a:prstGeom>
          <a:noFill/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Setting Up the Plane 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Fixing the plane table on the tripod stand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Leveling the table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Centering the table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Marking the North-line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Orientation by magnetic needle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Orientation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backsighting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Plane Table Surveying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Principle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Instruments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setting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up the plane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table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methods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plane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tabling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Advantages &amp; Disadvantages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sources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Errors. </a:t>
            </a:r>
          </a:p>
        </p:txBody>
      </p:sp>
      <p:pic>
        <p:nvPicPr>
          <p:cNvPr id="4" name="Picture 3" descr="IMG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828800"/>
            <a:ext cx="3329116" cy="2880949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Content</a:t>
            </a:r>
            <a:endParaRPr lang="en-US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Of Plane Tabling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Traversing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Resection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Methods of Resection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Compass Method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Back-ray Method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Two-point problem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Three-point problem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Advantages and Disadvantages of Plane Table Surveying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Advantages: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plan is drawn by the surveyor himself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while the area to be surveyed is before his eyes.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Therefore, there is no possibility of omitting the necessary measurements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surveyor Can compare the plotted work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with the actual features of the area.</a:t>
            </a:r>
          </a:p>
          <a:p>
            <a:pPr algn="just"/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>Advantages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simple and cheaper than the theodolite survey.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most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suitable for small scale maps.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No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great skill is required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to produce a satisfactory map and work may be entrusted to a subordinate.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useful in magnetic areas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where compass may not be used.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mistakes in writing field books are eliminated.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Advantage</a:t>
            </a:r>
            <a:endParaRPr lang="en-US" dirty="0"/>
          </a:p>
        </p:txBody>
      </p:sp>
      <p:pic>
        <p:nvPicPr>
          <p:cNvPr id="72706" name="Picture 2" descr="http://3.imimg.com/data3/QO/PM/MY-3922385/plane-table-survey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4500" y="2275681"/>
            <a:ext cx="3175000" cy="3175000"/>
          </a:xfrm>
          <a:prstGeom prst="rect">
            <a:avLst/>
          </a:prstGeom>
          <a:noFill/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Disadvantages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Disadvantages (Limitations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intended for very accurate work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not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suitable in monsoon.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essentially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tropical instrument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heaviness,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inconvenient to transport.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are so many accessories, there is likelihood of them being lost.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Disadvantage</a:t>
            </a:r>
            <a:endParaRPr lang="en-US" dirty="0"/>
          </a:p>
        </p:txBody>
      </p:sp>
      <p:pic>
        <p:nvPicPr>
          <p:cNvPr id="73730" name="Picture 2" descr="http://shard2.1stdibs.us.com/archivesE/art/upload/88/4512/C324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6237"/>
            <a:ext cx="7239000" cy="4754563"/>
          </a:xfrm>
          <a:prstGeom prst="rect">
            <a:avLst/>
          </a:prstGeom>
          <a:noFill/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6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 of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Instrumental Errors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 Errors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Errors of plotting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514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Plane Table Surveying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Andalus" pitchFamily="18" charset="-78"/>
                <a:cs typeface="Andalus" pitchFamily="18" charset="-78"/>
              </a:rPr>
              <a:t>Plane Table Surveying is a graphical method of survey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 which the field observations and plotting are done simultaneously.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simple and cheaper than theodolite survey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It is most suitable for small scale maps.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plan is drawn by the surveyor in the field, while the area to be surveyed is before his eyes. Therefore, there is no possibility of omitting the necessary measurements.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Principle Of Plane Table Survey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principle of plane tabling is parallelism means,</a:t>
            </a:r>
          </a:p>
          <a:p>
            <a:pPr algn="just"/>
            <a:r>
              <a:rPr lang="en-US" b="1" dirty="0" smtClean="0">
                <a:latin typeface="Andalus" pitchFamily="18" charset="-78"/>
                <a:cs typeface="Andalus" pitchFamily="18" charset="-78"/>
              </a:rPr>
              <a:t>Principle: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All the rays drawn through various details should pass through the survey station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.”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The Position of plane table at each station must be identical, i.e. at each survey station the table must be oriented in the direction of magnetic north.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Principle Of Plane Table Survey</a:t>
            </a:r>
            <a:endParaRPr lang="en-US" dirty="0"/>
          </a:p>
        </p:txBody>
      </p:sp>
      <p:pic>
        <p:nvPicPr>
          <p:cNvPr id="74754" name="Picture 2" descr="http://share.pdfonline.com/ce4995498b1648bf81b99c3edcf52df1/Unit-5_(3)_images/Unit-5_(3)15x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6800" y="1371600"/>
            <a:ext cx="6858000" cy="4800600"/>
          </a:xfrm>
          <a:prstGeom prst="rect">
            <a:avLst/>
          </a:prstGeom>
          <a:noFill/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4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Equipments and Accessories for Plane Tabling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instruments are used in plane table surveying.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Equipments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 Table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Tripod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Alidade</a:t>
            </a:r>
          </a:p>
        </p:txBody>
      </p:sp>
      <p:pic>
        <p:nvPicPr>
          <p:cNvPr id="4" name="Picture 3" descr="da25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19400"/>
            <a:ext cx="4191000" cy="3352800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Equipments and Accessories for Plane Tabling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Accessories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Trough Compass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Spirit level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U-Fork with Plumb bob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proof cover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Drawing paper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Drawing accessories</a:t>
            </a:r>
          </a:p>
          <a:p>
            <a:endParaRPr lang="en-IN" dirty="0"/>
          </a:p>
        </p:txBody>
      </p:sp>
      <p:pic>
        <p:nvPicPr>
          <p:cNvPr id="69634" name="Picture 2" descr="http://img1.exportersindia.com/product_images/bc-small/dir_63/1882736/plane-tables-497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430" y="1828800"/>
            <a:ext cx="3610970" cy="4177352"/>
          </a:xfrm>
          <a:prstGeom prst="rect">
            <a:avLst/>
          </a:prstGeom>
          <a:noFill/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Equipments	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Plane 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drawing board for plane tabling is made from well-seasoned wood with its upper surface exactly plane.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normally rectangular in shape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size 75 cm x 60 cm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mounted on a tripod and clamps are provided to fix it in any direction. The table can revolved about its vertical axis and can be clamped in any position, when necessary.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984</Words>
  <Application>Microsoft Office PowerPoint</Application>
  <PresentationFormat>On-screen Show (4:3)</PresentationFormat>
  <Paragraphs>129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SAL INSTITUTE OF TECHNOLOGY AND ENGEENIRING  RESEARCH Ahmedabad B.E (3rd Semester)-Civil-Shift 2 December-2014 Group-3 </vt:lpstr>
      <vt:lpstr>Plane Table Survey</vt:lpstr>
      <vt:lpstr>Content</vt:lpstr>
      <vt:lpstr>Plane Table Surveying</vt:lpstr>
      <vt:lpstr>Principle Of Plane Table Survey</vt:lpstr>
      <vt:lpstr>Principle Of Plane Table Survey</vt:lpstr>
      <vt:lpstr>Equipments and Accessories for Plane Tabling</vt:lpstr>
      <vt:lpstr>Equipments and Accessories for Plane Tabling</vt:lpstr>
      <vt:lpstr>Equipments </vt:lpstr>
      <vt:lpstr>Plane Table</vt:lpstr>
      <vt:lpstr>Plane Table</vt:lpstr>
      <vt:lpstr>Tripod</vt:lpstr>
      <vt:lpstr>Tripod</vt:lpstr>
      <vt:lpstr>Alidade</vt:lpstr>
      <vt:lpstr> Simple Alidade </vt:lpstr>
      <vt:lpstr>Simple Alidade</vt:lpstr>
      <vt:lpstr>Simple Alidade</vt:lpstr>
      <vt:lpstr>Slide 18</vt:lpstr>
      <vt:lpstr>Telescopic Alidade</vt:lpstr>
      <vt:lpstr>Telescopic Alidade</vt:lpstr>
      <vt:lpstr>Accessories</vt:lpstr>
      <vt:lpstr>Trough Compass</vt:lpstr>
      <vt:lpstr>Spirit Level</vt:lpstr>
      <vt:lpstr>Spirit Level</vt:lpstr>
      <vt:lpstr>U-Fork With Plumb bob</vt:lpstr>
      <vt:lpstr>U-Fork With Plumb Bob</vt:lpstr>
      <vt:lpstr>Water Proof Cover</vt:lpstr>
      <vt:lpstr>Drawing Paper</vt:lpstr>
      <vt:lpstr>Setting Up the Plane table</vt:lpstr>
      <vt:lpstr>Methods Of Plane Tabling</vt:lpstr>
      <vt:lpstr>Advantages and Disadvantages of Plane Table Surveying</vt:lpstr>
      <vt:lpstr> Advantages </vt:lpstr>
      <vt:lpstr>Advantage</vt:lpstr>
      <vt:lpstr>Disadvantages</vt:lpstr>
      <vt:lpstr>Disadvantage</vt:lpstr>
      <vt:lpstr>Sources of Errors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 Table Survey</dc:title>
  <dc:creator>GHT</dc:creator>
  <cp:lastModifiedBy>Home</cp:lastModifiedBy>
  <cp:revision>111</cp:revision>
  <dcterms:created xsi:type="dcterms:W3CDTF">2011-07-31T14:16:17Z</dcterms:created>
  <dcterms:modified xsi:type="dcterms:W3CDTF">2014-11-04T16:35:08Z</dcterms:modified>
</cp:coreProperties>
</file>